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86" r:id="rId5"/>
    <p:sldId id="259" r:id="rId6"/>
    <p:sldId id="260" r:id="rId7"/>
    <p:sldId id="287" r:id="rId8"/>
    <p:sldId id="261" r:id="rId9"/>
    <p:sldId id="262" r:id="rId10"/>
    <p:sldId id="263" r:id="rId11"/>
    <p:sldId id="289" r:id="rId12"/>
    <p:sldId id="276" r:id="rId13"/>
    <p:sldId id="264" r:id="rId14"/>
    <p:sldId id="265" r:id="rId15"/>
    <p:sldId id="266" r:id="rId16"/>
    <p:sldId id="267" r:id="rId17"/>
    <p:sldId id="268" r:id="rId18"/>
    <p:sldId id="269" r:id="rId19"/>
    <p:sldId id="290" r:id="rId20"/>
    <p:sldId id="288" r:id="rId21"/>
    <p:sldId id="278" r:id="rId22"/>
    <p:sldId id="270" r:id="rId23"/>
    <p:sldId id="271" r:id="rId24"/>
    <p:sldId id="291" r:id="rId25"/>
    <p:sldId id="272" r:id="rId26"/>
    <p:sldId id="273" r:id="rId27"/>
    <p:sldId id="274" r:id="rId28"/>
    <p:sldId id="277" r:id="rId29"/>
    <p:sldId id="275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40E2D4DD-B31A-486D-8F3A-E793FC15C8BD}">
          <p14:sldIdLst>
            <p14:sldId id="256"/>
            <p14:sldId id="257"/>
            <p14:sldId id="258"/>
            <p14:sldId id="286"/>
            <p14:sldId id="259"/>
            <p14:sldId id="260"/>
            <p14:sldId id="287"/>
            <p14:sldId id="261"/>
            <p14:sldId id="262"/>
            <p14:sldId id="263"/>
            <p14:sldId id="289"/>
            <p14:sldId id="276"/>
            <p14:sldId id="264"/>
            <p14:sldId id="265"/>
            <p14:sldId id="266"/>
            <p14:sldId id="267"/>
            <p14:sldId id="268"/>
            <p14:sldId id="269"/>
            <p14:sldId id="290"/>
            <p14:sldId id="288"/>
            <p14:sldId id="278"/>
            <p14:sldId id="270"/>
            <p14:sldId id="271"/>
            <p14:sldId id="291"/>
            <p14:sldId id="272"/>
            <p14:sldId id="273"/>
            <p14:sldId id="274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2CEC585-F209-0249-87B1-95C1AA7BF750}" type="datetime1">
              <a:rPr lang="nb-NO"/>
              <a:pPr>
                <a:defRPr/>
              </a:pPr>
              <a:t>07.06.2017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8034AB-4BDC-1A4E-B997-0CCC3F1DB64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21BD64-BEF5-304E-BFE0-849DE736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2B89E4-9522-7B4B-87F4-E6DE4A7D28B6}" type="slidenum">
              <a:rPr lang="en-US"/>
              <a:pPr/>
              <a:t>3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543800" cy="11430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3429000"/>
            <a:ext cx="7543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9D102-E8BA-A648-A6A2-B42490AA3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2B15-60D5-084C-BB9C-A0EB8F12B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05EA-59A6-7140-95FF-E1B500F1B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3C82E-6957-154C-A3A6-BD3BD6E97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9E5B3-F030-5149-9D15-FCF868BEE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84E29-2E0F-7F47-BFEA-A86513DCC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B4EC9-94C3-A841-AFA4-55D6E98A9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594B-E748-8240-ADF2-2639D805EA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0D909-D38D-C04C-8016-194A51E97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50556-91E3-494F-A8C3-CBBFE7A3B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8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Tema Powerpoint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fld id="{F1FFC0CC-0FD3-3243-BD7A-655E39B7B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 descr="MN_IFI_A_ENG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228600"/>
            <a:ext cx="29495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805336"/>
            <a:ext cx="7543800" cy="1575048"/>
          </a:xfrm>
        </p:spPr>
        <p:txBody>
          <a:bodyPr/>
          <a:lstStyle/>
          <a:p>
            <a:br>
              <a:rPr lang="nb-NO" sz="3600" dirty="0"/>
            </a:br>
            <a:br>
              <a:rPr lang="nb-NO" sz="3600" dirty="0"/>
            </a:br>
            <a:br>
              <a:rPr lang="nb-NO" sz="3600" dirty="0"/>
            </a:br>
            <a:br>
              <a:rPr lang="nb-NO" sz="3600" dirty="0"/>
            </a:br>
            <a:r>
              <a:rPr lang="nb-NO" sz="3600" dirty="0"/>
              <a:t>Terrain classification using 3D optical tactile sensor</a:t>
            </a:r>
            <a:br>
              <a:rPr lang="nb-NO" sz="3600" dirty="0"/>
            </a:br>
            <a:endParaRPr lang="nb-NO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endParaRPr lang="nb-NO" dirty="0"/>
          </a:p>
          <a:p>
            <a:pPr eaLnBrk="1" hangingPunct="1"/>
            <a:endParaRPr lang="nb-NO" sz="1600" dirty="0"/>
          </a:p>
          <a:p>
            <a:r>
              <a:rPr lang="nb-NO" sz="1600" dirty="0"/>
              <a:t>A machine learning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1CCD2-51CF-49E9-B809-3A6AD5EC2E36}"/>
              </a:ext>
            </a:extLst>
          </p:cNvPr>
          <p:cNvSpPr txBox="1"/>
          <p:nvPr/>
        </p:nvSpPr>
        <p:spPr>
          <a:xfrm>
            <a:off x="3707904" y="5805264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Jiader Chou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6FD-35A7-4E7F-9528-FB871A7B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Feature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B63C-36A7-4B34-B2D8-8E6E8FA24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772816"/>
            <a:ext cx="7696200" cy="4114800"/>
          </a:xfrm>
        </p:spPr>
        <p:txBody>
          <a:bodyPr/>
          <a:lstStyle/>
          <a:p>
            <a:r>
              <a:rPr lang="nb-NO" sz="2500" dirty="0"/>
              <a:t>Set 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Raw data</a:t>
            </a:r>
          </a:p>
          <a:p>
            <a:r>
              <a:rPr lang="nb-NO" sz="2500" dirty="0"/>
              <a:t>Set two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Statistical features in the time domain; max, min, mean, variance, skewness, kuortosis, standard deviation</a:t>
            </a:r>
          </a:p>
          <a:p>
            <a:r>
              <a:rPr lang="nb-NO" sz="2500" dirty="0"/>
              <a:t>Set three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Complete frequency domain</a:t>
            </a:r>
          </a:p>
          <a:p>
            <a:r>
              <a:rPr lang="nb-NO" sz="2500" dirty="0"/>
              <a:t>Set four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Statistical features in the frequency domain; max, min, mean, variance, skewness, kuortosis, standard deviation, energy</a:t>
            </a:r>
            <a:endParaRPr lang="nb-NO" dirty="0"/>
          </a:p>
          <a:p>
            <a:r>
              <a:rPr lang="nb-NO" sz="2500" dirty="0"/>
              <a:t>Set five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Set two and four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59F-7C5C-456C-A7FC-F64C9FD1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9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2830-EA90-42C1-BFA6-3DCE9FAA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C253-3EAA-46F6-BCA3-6D490603E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Neural network</a:t>
            </a:r>
          </a:p>
          <a:p>
            <a:r>
              <a:rPr lang="nb-NO" dirty="0"/>
              <a:t>Naive Bayes</a:t>
            </a:r>
          </a:p>
          <a:p>
            <a:r>
              <a:rPr lang="nb-NO" dirty="0"/>
              <a:t>SVM</a:t>
            </a:r>
          </a:p>
          <a:p>
            <a:r>
              <a:rPr lang="nb-NO" dirty="0"/>
              <a:t>Decision tree</a:t>
            </a:r>
          </a:p>
          <a:p>
            <a:r>
              <a:rPr lang="nb-NO" dirty="0"/>
              <a:t>KNN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749D-CC28-4EA9-8867-E1BF9CDC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A922-8DDA-4C6C-B5A9-2E3FA2CB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machine learning model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193A1D-CB55-4CB1-943E-DFBBA2C3B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824" y="1981200"/>
            <a:ext cx="3402214" cy="47316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F3601-0161-4E7F-8258-59FF9DC2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9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5934-C4A3-4403-9F1F-326DB67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25F9-0711-4259-951C-2F1FC6DC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Find the best approach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Test the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Integrate feature selection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Test on new data 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Hyperparameter tuning</a:t>
            </a:r>
          </a:p>
          <a:p>
            <a:r>
              <a:rPr lang="nb-NO" dirty="0"/>
              <a:t>Investigate the real-time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Using the best approach to test the transistion between two terrains</a:t>
            </a:r>
          </a:p>
          <a:p>
            <a:r>
              <a:rPr lang="nb-NO" dirty="0"/>
              <a:t>Investigate the other sensor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Using training data from front left foot of the robot to predict sensor data from right front foot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EADAF-1046-40C8-94E5-67CE0658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804B-61D8-4A5C-9928-27F5BDB8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01" y="476672"/>
            <a:ext cx="7696200" cy="1143000"/>
          </a:xfrm>
        </p:spPr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9B26010-5199-43B7-BCA7-7A9057942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920" y="764704"/>
            <a:ext cx="3785218" cy="60544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9458-EAC3-46B1-894A-7118C3DC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6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F1C6-EF9D-4A94-B6F6-6392DBB7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Integrating feature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6E563-4DD2-40BB-B2A1-51A59B8A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832" y="1899679"/>
            <a:ext cx="2913714" cy="483117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3388-D682-4FE9-92E5-D634BCDC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4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527C-EEC9-4DFF-85D8-10C292B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7DC5-8BCE-42A5-B9E4-0E948C0E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FFE71DC-B521-4035-B7D9-9E4CF48BA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928" y="1422099"/>
            <a:ext cx="3831698" cy="5283501"/>
          </a:xfrm>
        </p:spPr>
      </p:pic>
    </p:spTree>
    <p:extLst>
      <p:ext uri="{BB962C8B-B14F-4D97-AF65-F5344CB8AC3E}">
        <p14:creationId xmlns:p14="http://schemas.microsoft.com/office/powerpoint/2010/main" val="225806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6659-5FD5-4D13-A363-AD1FDB1F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on new data set</a:t>
            </a:r>
            <a:br>
              <a:rPr lang="nb-NO" dirty="0"/>
            </a:br>
            <a:endParaRPr lang="nb-NO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413F2C0-60CE-4A86-9AEE-F1ED5BA2E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995289"/>
              </p:ext>
            </p:extLst>
          </p:nvPr>
        </p:nvGraphicFramePr>
        <p:xfrm>
          <a:off x="990600" y="1981200"/>
          <a:ext cx="7696200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7184">
                  <a:extLst>
                    <a:ext uri="{9D8B030D-6E8A-4147-A177-3AD203B41FA5}">
                      <a16:colId xmlns:a16="http://schemas.microsoft.com/office/drawing/2014/main" val="20782231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158634026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3229832059"/>
                    </a:ext>
                  </a:extLst>
                </a:gridCol>
                <a:gridCol w="1954560">
                  <a:extLst>
                    <a:ext uri="{9D8B030D-6E8A-4147-A177-3AD203B41FA5}">
                      <a16:colId xmlns:a16="http://schemas.microsoft.com/office/drawing/2014/main" val="102791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Feature set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Classifier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Feature 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Current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6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three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SVM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RFE (wrapper)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14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67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RFLV (filter)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17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0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u="none" strike="noStrike" kern="1200" baseline="0" dirty="0"/>
                        <a:t>Set five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4806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0142-5EC4-48D7-BE87-13559563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D4D6-EFC9-4F5C-AD3B-048240F7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6F2DDE-EDE3-40C4-8490-51F248A64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54335"/>
            <a:ext cx="6385132" cy="449406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D0F6-30C9-4DBA-A71C-6824D2EA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4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323E-4963-425B-8082-A9868922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03C5-0AF3-4990-8887-825908F7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Grid search</a:t>
            </a:r>
          </a:p>
          <a:p>
            <a:r>
              <a:rPr lang="nb-NO" dirty="0"/>
              <a:t>SVM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Kernel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C</a:t>
            </a:r>
          </a:p>
          <a:p>
            <a:r>
              <a:rPr lang="nb-NO" dirty="0"/>
              <a:t>Neural 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Neurons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Binary representation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8E6F-A2F3-464A-A766-161313B1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/>
              <a:t>Overview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b-NO" sz="2400" dirty="0"/>
              <a:t>Background</a:t>
            </a:r>
          </a:p>
          <a:p>
            <a:pPr eaLnBrk="1" hangingPunct="1"/>
            <a:r>
              <a:rPr lang="nb-NO" sz="2400" dirty="0"/>
              <a:t>Goals of the thesis</a:t>
            </a:r>
          </a:p>
          <a:p>
            <a:pPr eaLnBrk="1" hangingPunct="1"/>
            <a:r>
              <a:rPr lang="nb-NO" sz="2400" dirty="0"/>
              <a:t>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Robot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Enviroment setup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Segmentation of sensor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Feature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Evaluation </a:t>
            </a:r>
          </a:p>
          <a:p>
            <a:pPr eaLnBrk="1" hangingPunct="1"/>
            <a:r>
              <a:rPr lang="nb-NO" sz="2400" dirty="0"/>
              <a:t>Results and further improvement</a:t>
            </a:r>
          </a:p>
          <a:p>
            <a:pPr eaLnBrk="1" hangingPunct="1"/>
            <a:r>
              <a:rPr lang="nb-NO" sz="2400" dirty="0"/>
              <a:t>Conclusion</a:t>
            </a:r>
          </a:p>
          <a:p>
            <a:r>
              <a:rPr lang="nb-NO" sz="2400" dirty="0"/>
              <a:t>Future work</a:t>
            </a:r>
            <a:endParaRPr lang="nb-NO" dirty="0"/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714C46-FC2B-0B4C-8344-F292E5FCAC3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7583-F9B0-4857-9400-5D6DA0B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5CFF14-50CE-4879-B899-383E8490C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2492896"/>
            <a:ext cx="6247105" cy="17908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3E48-A139-4EBD-9E7F-A73387B5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8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9201-8F1F-4D4E-A2D8-7BE1EF07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Classification in real-time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605D-D161-45C5-891D-010AC700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Floor to carpet</a:t>
            </a:r>
          </a:p>
          <a:p>
            <a:r>
              <a:rPr lang="en-US" dirty="0"/>
              <a:t>Hard mat to floor</a:t>
            </a:r>
          </a:p>
          <a:p>
            <a:r>
              <a:rPr lang="en-US" dirty="0"/>
              <a:t>Hard mat to soft mat</a:t>
            </a:r>
          </a:p>
          <a:p>
            <a:r>
              <a:rPr lang="en-US" dirty="0"/>
              <a:t>Soft mat to hard mat</a:t>
            </a:r>
          </a:p>
          <a:p>
            <a:r>
              <a:rPr lang="en-US" dirty="0"/>
              <a:t>Soft mat to carpet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4266F-CE77-4F27-9E1B-AF1E3309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B57B-6A01-4B18-8FE1-4E495A12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Real-time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54C01-7D0E-465C-AA25-E7424FE67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840" y="1703158"/>
            <a:ext cx="3208459" cy="48623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1AEF-CB2A-457B-9CAA-B042C6C6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810B-6CAD-47A0-9872-6CA269FC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Floor to carpet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A70603-D2BD-444B-87A4-B3E63C5C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96" y="1772816"/>
            <a:ext cx="6477904" cy="28864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3931-D80F-49DC-A264-B78E4896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BFD6B-DA33-44CD-AEEE-6882E7FA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96" y="4620561"/>
            <a:ext cx="684943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D14A-0288-4572-9552-49923C58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9A0-4E8C-4EF8-B0F2-6DA92797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Overall accuracy of 85.3%</a:t>
            </a:r>
          </a:p>
          <a:p>
            <a:r>
              <a:rPr lang="nb-NO" dirty="0"/>
              <a:t>Low probability step before transistion</a:t>
            </a:r>
          </a:p>
          <a:p>
            <a:r>
              <a:rPr lang="nb-NO" dirty="0"/>
              <a:t>Detection of new terrain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A403-B2D0-4070-B133-8171FAA3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05F3-324E-44C0-81D5-EB89E711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Investigate the other sensor</a:t>
            </a:r>
            <a:br>
              <a:rPr lang="nb-NO" dirty="0"/>
            </a:br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6C98F5-E197-4233-A0B4-27E1559E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Using training data from front left foot of the robot to predict sensor data from right front foot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028C-7871-4A3D-9275-97EC87A2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F8D0-3A96-4B7E-BE72-CCCC51DE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401A1-EB0A-4B80-ABFC-2D2548CB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52" y="2780928"/>
            <a:ext cx="4745442" cy="224841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58D09-0569-480F-B1E5-5496070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7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FD70-7A2A-44E8-8C23-651E4463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90FE-86D9-4DE8-9EDD-EF972DF2C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confirm that the 3D optical tactile sensor is suitable to use for terrain </a:t>
            </a:r>
            <a:r>
              <a:rPr lang="nb-NO" dirty="0"/>
              <a:t>classification</a:t>
            </a:r>
          </a:p>
          <a:p>
            <a:r>
              <a:rPr lang="nb-NO" dirty="0"/>
              <a:t>The best approach is using complete frequency domain with SVM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FC4E0-6000-4743-A902-985B4B18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1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93A1-7AF4-4687-BFFA-85E91FDD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Compared to earlier 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4FEF17-AF72-41AA-A619-790359DCC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254" y="1981200"/>
            <a:ext cx="5734892" cy="4114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880B2-0939-42F1-BE1B-E2AB820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EF93-9653-4E68-8351-1041659A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A036-6E4A-47E6-A215-5D1C5F1B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Features </a:t>
            </a:r>
            <a:r>
              <a:rPr lang="en-US" dirty="0"/>
              <a:t>of the terrain itself such as hardness and friction are not analyzed </a:t>
            </a:r>
            <a:r>
              <a:rPr lang="nb-NO" dirty="0"/>
              <a:t>directly</a:t>
            </a:r>
          </a:p>
          <a:p>
            <a:r>
              <a:rPr lang="en-US" dirty="0"/>
              <a:t>Include rougher surfaces</a:t>
            </a:r>
          </a:p>
          <a:p>
            <a:r>
              <a:rPr lang="nb-NO" dirty="0"/>
              <a:t>Incorporating all four sensor</a:t>
            </a:r>
          </a:p>
          <a:p>
            <a:r>
              <a:rPr lang="nb-NO" dirty="0"/>
              <a:t>Utilized with other sensors</a:t>
            </a:r>
          </a:p>
          <a:p>
            <a:r>
              <a:rPr lang="nb-NO" dirty="0"/>
              <a:t>Unsupervised learning</a:t>
            </a:r>
          </a:p>
          <a:p>
            <a:r>
              <a:rPr lang="nb-NO" dirty="0"/>
              <a:t>Gait changing on different terrains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13FAE-99D0-4DE9-A65B-0B76FDD8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CA66-56B3-44A1-85FA-C7851C1A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22A5-4D7D-4163-B37D-C29C40E0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Terrain classification</a:t>
            </a:r>
          </a:p>
          <a:p>
            <a:r>
              <a:rPr lang="nb-NO" dirty="0"/>
              <a:t>Sensors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dirty="0"/>
              <a:t>Tactile is one of the most informative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495FA-EA7E-4FDA-8627-0044736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F8AA-2212-4037-8B71-01B48AC5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3D optical tactile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18F4-13A2-479D-B52B-34ADA6866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Measuring light intensity </a:t>
            </a:r>
            <a:endParaRPr lang="en-US" dirty="0"/>
          </a:p>
          <a:p>
            <a:r>
              <a:rPr lang="en-US" dirty="0"/>
              <a:t>High sensitivity, small size, light weight and low detection </a:t>
            </a:r>
            <a:r>
              <a:rPr lang="nb-NO" dirty="0"/>
              <a:t>time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EB860-B480-4215-9D1D-93AD8B6B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884F8-AE10-4FBC-83CA-EDF639E8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17032"/>
            <a:ext cx="2819794" cy="2181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8DB6DC-81EB-446E-9F09-189B150B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3" y="3144376"/>
            <a:ext cx="3145881" cy="3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6ED9-D98C-4487-9E3A-E80C820B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Goals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BC92-B2E6-45B0-9BBA-0AA06577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3D optical tactile sensor for the </a:t>
            </a:r>
            <a:r>
              <a:rPr lang="nb-NO" dirty="0"/>
              <a:t>terrain classification problem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Investigating and </a:t>
            </a:r>
            <a:r>
              <a:rPr lang="en-US" dirty="0"/>
              <a:t>developing a reliable approach for data processing, preprocessing, feature selection, and classification for the presented sensor.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BF64-FA20-45EF-9280-038EC258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DB9D-0DBD-4F81-AEF4-39381C69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9605-5C68-4724-B774-1A9DD881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Robot</a:t>
            </a:r>
          </a:p>
          <a:p>
            <a:r>
              <a:rPr lang="nb-NO" dirty="0"/>
              <a:t>Enviorment setup</a:t>
            </a:r>
          </a:p>
          <a:p>
            <a:r>
              <a:rPr lang="nb-NO" dirty="0"/>
              <a:t>Segmentation of sensor data</a:t>
            </a:r>
          </a:p>
          <a:p>
            <a:r>
              <a:rPr lang="nb-NO" dirty="0"/>
              <a:t>Feature sets</a:t>
            </a:r>
          </a:p>
          <a:p>
            <a:r>
              <a:rPr lang="nb-NO" dirty="0"/>
              <a:t>Evaluation of the sensor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5592-3AE6-4ABA-A1EB-1FF05499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DF4A-853A-43B2-82A1-A1857270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917E8A-C177-4B65-99FA-1BD23B01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981200"/>
            <a:ext cx="5321544" cy="4114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6A4F-3162-4BAF-9A62-F5EEB9F8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2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ED49-99BC-4451-90B3-7820AC8B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Enviroment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8860A-6DCE-4745-9433-5EA14796A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6" y="1694379"/>
            <a:ext cx="4887249" cy="513994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29E67-9CA3-4D0F-9EED-E3244CBE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5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A9D3-A52A-4EC9-BF85-B01429B9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Segmentation of sensor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FAE9C-9A11-47CC-B4AC-13412B71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550914" cy="38164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CD92-C10D-41BF-ACED-DDE70DF3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820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</TotalTime>
  <Words>468</Words>
  <Application>Microsoft Office PowerPoint</Application>
  <PresentationFormat>On-screen Show (4:3)</PresentationFormat>
  <Paragraphs>159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Wingdings</vt:lpstr>
      <vt:lpstr>ヒラギノ角ゴ Pro W3</vt:lpstr>
      <vt:lpstr>Blank Presentation</vt:lpstr>
      <vt:lpstr>    Terrain classification using 3D optical tactile sensor </vt:lpstr>
      <vt:lpstr>Overview</vt:lpstr>
      <vt:lpstr>Background</vt:lpstr>
      <vt:lpstr>3D optical tactile sensor</vt:lpstr>
      <vt:lpstr>Goals of the thesis</vt:lpstr>
      <vt:lpstr>Implementation</vt:lpstr>
      <vt:lpstr>Robot</vt:lpstr>
      <vt:lpstr>Enviroment setup</vt:lpstr>
      <vt:lpstr>Segmentation of sensor data</vt:lpstr>
      <vt:lpstr>Feature sets</vt:lpstr>
      <vt:lpstr>Classifiers</vt:lpstr>
      <vt:lpstr>Test machine learning model</vt:lpstr>
      <vt:lpstr>Evaluation</vt:lpstr>
      <vt:lpstr>Results</vt:lpstr>
      <vt:lpstr>Integrating feature selection</vt:lpstr>
      <vt:lpstr>Results</vt:lpstr>
      <vt:lpstr>Test on new data set </vt:lpstr>
      <vt:lpstr>Results</vt:lpstr>
      <vt:lpstr>Hyperparameter tuning</vt:lpstr>
      <vt:lpstr>Results</vt:lpstr>
      <vt:lpstr>Classification in real-time</vt:lpstr>
      <vt:lpstr>Real-time implementation</vt:lpstr>
      <vt:lpstr>Floor to carpet</vt:lpstr>
      <vt:lpstr>Summary</vt:lpstr>
      <vt:lpstr>Investigate the other sensor </vt:lpstr>
      <vt:lpstr>Results</vt:lpstr>
      <vt:lpstr>Conclusion</vt:lpstr>
      <vt:lpstr>Compared to earlier work</vt:lpstr>
      <vt:lpstr>Future work</vt:lpstr>
    </vt:vector>
  </TitlesOfParts>
  <Manager/>
  <Company>Rayon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classification using 3D optical tactile sensor</dc:title>
  <dc:subject/>
  <dc:creator>Jay</dc:creator>
  <cp:keywords/>
  <dc:description/>
  <cp:lastModifiedBy>Jay</cp:lastModifiedBy>
  <cp:revision>39</cp:revision>
  <dcterms:created xsi:type="dcterms:W3CDTF">2017-06-07T09:16:52Z</dcterms:created>
  <dcterms:modified xsi:type="dcterms:W3CDTF">2017-06-08T20:01:53Z</dcterms:modified>
  <cp:category/>
</cp:coreProperties>
</file>